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sldIdLst>
    <p:sldId id="404" r:id="rId2"/>
  </p:sldIdLst>
  <p:sldSz cx="9144000" cy="6858000" type="screen4x3"/>
  <p:notesSz cx="6888163" cy="10018713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76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23" autoAdjust="0"/>
    <p:restoredTop sz="94660"/>
  </p:normalViewPr>
  <p:slideViewPr>
    <p:cSldViewPr showGuides="1">
      <p:cViewPr varScale="1">
        <p:scale>
          <a:sx n="91" d="100"/>
          <a:sy n="91" d="100"/>
        </p:scale>
        <p:origin x="96" y="3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1C6EAF-A891-4863-B1A6-D463139CAE9D}" type="datetimeFigureOut">
              <a:rPr lang="fr-FR" smtClean="0"/>
              <a:t>20/03/2024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8975" y="4759325"/>
            <a:ext cx="5510213" cy="4508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515475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02075" y="9515475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84796D-73D7-4526-90CD-EBAB8C1CB3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0302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AEDF972-BC2E-4FB3-BCC8-FBEBB7956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8E46E8-ACFF-48C4-AF56-BBDA5A412893}" type="datetimeFigureOut">
              <a:rPr lang="fr-FR"/>
              <a:pPr>
                <a:defRPr/>
              </a:pPr>
              <a:t>20/03/2024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5EC3DCE-9594-4E20-BFB6-8E4B7CFE54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89D8D59-163A-49F7-B3A9-599B7B0DF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71F4DD7-1638-4FF0-83BB-AE1A9CC1F276}" type="slidenum">
              <a:rPr lang="fr-FR" altLang="fr-FR" smtClean="0"/>
              <a:pPr>
                <a:defRPr/>
              </a:pPr>
              <a:t>‹N°›</a:t>
            </a:fld>
            <a:endParaRPr lang="fr-FR" altLang="fr-FR"/>
          </a:p>
        </p:txBody>
      </p:sp>
      <p:pic>
        <p:nvPicPr>
          <p:cNvPr id="7" name="Picture 2" descr="URSI">
            <a:extLst>
              <a:ext uri="{FF2B5EF4-FFF2-40B4-BE49-F238E27FC236}">
                <a16:creationId xmlns:a16="http://schemas.microsoft.com/office/drawing/2014/main" id="{467A3C02-C875-4B18-B0EB-145E80A1C12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060575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 descr="http://www.ursi.org/img/ursiLogo.jpg">
            <a:extLst>
              <a:ext uri="{FF2B5EF4-FFF2-40B4-BE49-F238E27FC236}">
                <a16:creationId xmlns:a16="http://schemas.microsoft.com/office/drawing/2014/main" id="{624990DF-B13B-4BE5-8430-FB89C1CD448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924951"/>
            <a:ext cx="9144000" cy="93306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15844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DE14E65-97C2-4310-ADB3-D266D0587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17C2DF-730C-4551-9F79-51025A503CDD}" type="datetimeFigureOut">
              <a:rPr lang="fr-FR"/>
              <a:pPr>
                <a:defRPr/>
              </a:pPr>
              <a:t>20/03/2024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B143041-AF1F-4E0C-9569-79BBCDBC8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A278EAF-6325-4555-BAEC-B46F188A1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AD08CA-BAFB-4F64-BB27-A315E9961526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211611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85BEC0E-077F-461C-9DA3-180E604D7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D75461-89A9-4652-8D99-875F76B5A331}" type="datetimeFigureOut">
              <a:rPr lang="fr-FR"/>
              <a:pPr>
                <a:defRPr/>
              </a:pPr>
              <a:t>20/03/2024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638BCBB-E0BB-4288-B97D-46947D752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E24036B-20BD-409F-9807-2C9E2A51F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57B71-FF24-490F-8B20-22D7ABCC2120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97422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67744" y="274638"/>
            <a:ext cx="6419056" cy="778098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33055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pic>
        <p:nvPicPr>
          <p:cNvPr id="7" name="Picture 2" descr="URSI">
            <a:extLst>
              <a:ext uri="{FF2B5EF4-FFF2-40B4-BE49-F238E27FC236}">
                <a16:creationId xmlns:a16="http://schemas.microsoft.com/office/drawing/2014/main" id="{F362516A-137C-4782-ABEE-8435FD5FFF6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060575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 descr="http://www.ursi.org/img/ursiLogo.jpg">
            <a:extLst>
              <a:ext uri="{FF2B5EF4-FFF2-40B4-BE49-F238E27FC236}">
                <a16:creationId xmlns:a16="http://schemas.microsoft.com/office/drawing/2014/main" id="{BCB430BA-E550-417A-844F-4F561590316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958405"/>
            <a:ext cx="9144000" cy="933061"/>
          </a:xfrm>
          <a:prstGeom prst="rect">
            <a:avLst/>
          </a:prstGeom>
          <a:noFill/>
        </p:spPr>
      </p:pic>
      <p:sp>
        <p:nvSpPr>
          <p:cNvPr id="10" name="Espace réservé de la date 9">
            <a:extLst>
              <a:ext uri="{FF2B5EF4-FFF2-40B4-BE49-F238E27FC236}">
                <a16:creationId xmlns:a16="http://schemas.microsoft.com/office/drawing/2014/main" id="{133F0404-D45A-4BE0-8FBA-DC5C56AB1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A63CBAA-A12D-4123-9093-5004B430C78B}" type="datetimeFigureOut">
              <a:rPr lang="fr-FR" smtClean="0"/>
              <a:pPr>
                <a:defRPr/>
              </a:pPr>
              <a:t>20/03/2024</a:t>
            </a:fld>
            <a:endParaRPr lang="fr-FR"/>
          </a:p>
        </p:txBody>
      </p:sp>
      <p:sp>
        <p:nvSpPr>
          <p:cNvPr id="11" name="Espace réservé du pied de page 10">
            <a:extLst>
              <a:ext uri="{FF2B5EF4-FFF2-40B4-BE49-F238E27FC236}">
                <a16:creationId xmlns:a16="http://schemas.microsoft.com/office/drawing/2014/main" id="{6B039E33-F0B2-4DE7-ADAC-7167875D7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6909642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5E2ACA9-14C9-4C73-9C61-8F857BA59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465D1B-C5BA-4FAD-8C80-CDC90EE86C8E}" type="datetimeFigureOut">
              <a:rPr lang="fr-FR"/>
              <a:pPr>
                <a:defRPr/>
              </a:pPr>
              <a:t>20/03/2024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AB631C4-7FAF-4B0F-9155-1C20766FA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4D9E174-D9CF-4F95-A81B-9F68E916E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B9AB66-1BB9-4D72-87B4-B5918E6A6160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  <p:pic>
        <p:nvPicPr>
          <p:cNvPr id="7" name="Picture 2" descr="URSI">
            <a:extLst>
              <a:ext uri="{FF2B5EF4-FFF2-40B4-BE49-F238E27FC236}">
                <a16:creationId xmlns:a16="http://schemas.microsoft.com/office/drawing/2014/main" id="{EE5683EE-A199-46A6-AC5C-7C48CEC2D70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060575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5569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id="{F871F71A-2628-4ED3-A8CC-51EA75C88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C5D2C8-A162-49F2-B9B8-F5BA4077935E}" type="datetimeFigureOut">
              <a:rPr lang="fr-FR"/>
              <a:pPr>
                <a:defRPr/>
              </a:pPr>
              <a:t>20/03/2024</a:t>
            </a:fld>
            <a:endParaRPr lang="fr-FR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5791CFD0-E059-4EB3-BF1C-B48665750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0E1FABBB-D942-4B30-AA62-E48ABDAF3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66C5EA-36B7-42A1-844A-00B219F574C8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662796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BC36AE8A-576B-4134-9A4F-CE80596FC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8E77A4-5450-4DD2-8EDF-85D606BCD30B}" type="datetimeFigureOut">
              <a:rPr lang="fr-FR"/>
              <a:pPr>
                <a:defRPr/>
              </a:pPr>
              <a:t>20/03/2024</a:t>
            </a:fld>
            <a:endParaRPr lang="fr-FR"/>
          </a:p>
        </p:txBody>
      </p:sp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036C996A-C349-4DEF-AD50-0BAD028E8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id="{DF1152CB-40D9-4358-87A9-53208557B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E7D740-E4C4-49E2-BC7E-7957982F289A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991791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3">
            <a:extLst>
              <a:ext uri="{FF2B5EF4-FFF2-40B4-BE49-F238E27FC236}">
                <a16:creationId xmlns:a16="http://schemas.microsoft.com/office/drawing/2014/main" id="{75E7745F-6D39-4494-8BD4-A5B077136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677C81-2DD2-4858-8DA3-1322F9695984}" type="datetimeFigureOut">
              <a:rPr lang="fr-FR"/>
              <a:pPr>
                <a:defRPr/>
              </a:pPr>
              <a:t>20/03/2024</a:t>
            </a:fld>
            <a:endParaRPr lang="fr-FR"/>
          </a:p>
        </p:txBody>
      </p:sp>
      <p:sp>
        <p:nvSpPr>
          <p:cNvPr id="4" name="Espace réservé du pied de page 4">
            <a:extLst>
              <a:ext uri="{FF2B5EF4-FFF2-40B4-BE49-F238E27FC236}">
                <a16:creationId xmlns:a16="http://schemas.microsoft.com/office/drawing/2014/main" id="{76C414DB-9CD4-44CF-8E0B-74AAD37B4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8E07C7E0-A0EB-47A1-99BF-B79342931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D44F3B-A982-47B7-921A-A6C99449F92B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977920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>
            <a:extLst>
              <a:ext uri="{FF2B5EF4-FFF2-40B4-BE49-F238E27FC236}">
                <a16:creationId xmlns:a16="http://schemas.microsoft.com/office/drawing/2014/main" id="{2C8F909E-906F-4366-AD7A-81F2E3DBD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6B54EF-8792-4B49-B0E1-5CACFEE914E4}" type="datetimeFigureOut">
              <a:rPr lang="fr-FR"/>
              <a:pPr>
                <a:defRPr/>
              </a:pPr>
              <a:t>20/03/2024</a:t>
            </a:fld>
            <a:endParaRPr lang="fr-FR"/>
          </a:p>
        </p:txBody>
      </p:sp>
      <p:sp>
        <p:nvSpPr>
          <p:cNvPr id="3" name="Espace réservé du pied de page 4">
            <a:extLst>
              <a:ext uri="{FF2B5EF4-FFF2-40B4-BE49-F238E27FC236}">
                <a16:creationId xmlns:a16="http://schemas.microsoft.com/office/drawing/2014/main" id="{4D856778-735D-42F7-B17D-0A4B56048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>
            <a:extLst>
              <a:ext uri="{FF2B5EF4-FFF2-40B4-BE49-F238E27FC236}">
                <a16:creationId xmlns:a16="http://schemas.microsoft.com/office/drawing/2014/main" id="{FBFF2D93-87FC-4816-8957-886C29DE0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76F5D5-E05F-4EF8-A239-9FF704380BD1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238986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id="{29689DC3-3240-4536-8752-549142524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50348E-7F25-405B-87AF-31FC44157DEA}" type="datetimeFigureOut">
              <a:rPr lang="fr-FR"/>
              <a:pPr>
                <a:defRPr/>
              </a:pPr>
              <a:t>20/03/2024</a:t>
            </a:fld>
            <a:endParaRPr lang="fr-FR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E7F4CD5F-5B75-442E-9A18-FE7B9D59A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795B5A5F-3D85-416E-8976-D6C5B78EC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C4788-98A8-4291-A47A-13C7B092F3D6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838634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id="{3EFBB7D9-22C9-45EA-930D-52124688C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00B0A-0652-44EB-B3BE-93D3885116E7}" type="datetimeFigureOut">
              <a:rPr lang="fr-FR"/>
              <a:pPr>
                <a:defRPr/>
              </a:pPr>
              <a:t>20/03/2024</a:t>
            </a:fld>
            <a:endParaRPr lang="fr-FR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BBE9460A-21CE-4A11-BCDF-C027FB60E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C3DA0F44-B585-4E86-B3C5-D49BD6AD5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0131D-3317-46AE-A5B8-91E897C58968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280204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>
            <a:extLst>
              <a:ext uri="{FF2B5EF4-FFF2-40B4-BE49-F238E27FC236}">
                <a16:creationId xmlns:a16="http://schemas.microsoft.com/office/drawing/2014/main" id="{1A428BDE-EE7F-4F66-8DD2-AACDB910041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 style du titre</a:t>
            </a:r>
          </a:p>
        </p:txBody>
      </p:sp>
      <p:sp>
        <p:nvSpPr>
          <p:cNvPr id="1027" name="Espace réservé du texte 2">
            <a:extLst>
              <a:ext uri="{FF2B5EF4-FFF2-40B4-BE49-F238E27FC236}">
                <a16:creationId xmlns:a16="http://schemas.microsoft.com/office/drawing/2014/main" id="{67CD2663-B908-4762-8882-6CC258A0DD6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dirty="0"/>
              <a:t>Modifiez les styles du texte du masque</a:t>
            </a:r>
          </a:p>
          <a:p>
            <a:pPr lvl="1"/>
            <a:r>
              <a:rPr lang="fr-FR" altLang="fr-FR" dirty="0"/>
              <a:t>Deuxième niveau</a:t>
            </a:r>
          </a:p>
          <a:p>
            <a:pPr lvl="2"/>
            <a:r>
              <a:rPr lang="fr-FR" altLang="fr-FR" dirty="0"/>
              <a:t>Troisième niveau</a:t>
            </a:r>
          </a:p>
          <a:p>
            <a:pPr lvl="3"/>
            <a:r>
              <a:rPr lang="fr-FR" altLang="fr-FR" dirty="0"/>
              <a:t>Quatrième niveau</a:t>
            </a:r>
          </a:p>
          <a:p>
            <a:pPr lvl="4"/>
            <a:r>
              <a:rPr lang="fr-FR" altLang="fr-FR" dirty="0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3B4FBED-1392-4DF2-B7D3-2A0958F726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A63CBAA-A12D-4123-9093-5004B430C78B}" type="datetimeFigureOut">
              <a:rPr lang="fr-FR"/>
              <a:pPr>
                <a:defRPr/>
              </a:pPr>
              <a:t>20/03/2024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41A4223-120D-4D5D-AD3D-13B3BD0C5F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2D43DF6-0521-448D-B48E-15D221AD21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fr-FR" altLang="fr-FR"/>
              <a:t>/NN</a:t>
            </a:r>
            <a:endParaRPr lang="fr-FR" alt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68CDAE-BAAA-483D-8ED4-8453C80F8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/>
              <a:t>URSI-France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AF6861F-990C-4BF8-8942-D75D843868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176464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500" b="1" dirty="0" smtClean="0"/>
              <a:t>Qu’est-ce ?</a:t>
            </a:r>
          </a:p>
          <a:p>
            <a:pPr lvl="1" algn="just">
              <a:spcBef>
                <a:spcPts val="0"/>
              </a:spcBef>
              <a:spcAft>
                <a:spcPts val="0"/>
              </a:spcAft>
              <a:tabLst>
                <a:tab pos="914400" algn="l"/>
              </a:tabLst>
            </a:pPr>
            <a:r>
              <a:rPr lang="fr-FR" sz="1500" dirty="0">
                <a:solidFill>
                  <a:srgbClr val="000000"/>
                </a:solidFill>
                <a:latin typeface="Calibri" panose="020F0502020204030204" pitchFamily="34" charset="0"/>
              </a:rPr>
              <a:t>La branche française de</a:t>
            </a:r>
            <a:r>
              <a:rPr lang="fr-FR" sz="1500" b="1" dirty="0">
                <a:solidFill>
                  <a:srgbClr val="4F81BD"/>
                </a:solidFill>
                <a:latin typeface="Calibri" panose="020F0502020204030204" pitchFamily="34" charset="0"/>
              </a:rPr>
              <a:t> l’Union Radio Scientifique </a:t>
            </a:r>
            <a:r>
              <a:rPr lang="fr-FR" sz="1500" b="1" dirty="0" smtClean="0">
                <a:solidFill>
                  <a:srgbClr val="4F81BD"/>
                </a:solidFill>
                <a:latin typeface="Calibri" panose="020F0502020204030204" pitchFamily="34" charset="0"/>
              </a:rPr>
              <a:t>Internationale (URSI)</a:t>
            </a:r>
            <a:endParaRPr lang="fr-FR" sz="15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spcBef>
                <a:spcPts val="0"/>
              </a:spcBef>
              <a:spcAft>
                <a:spcPts val="0"/>
              </a:spcAft>
              <a:tabLst>
                <a:tab pos="914400" algn="l"/>
              </a:tabLst>
            </a:pPr>
            <a:r>
              <a:rPr lang="fr-FR" sz="1500" dirty="0">
                <a:solidFill>
                  <a:srgbClr val="000000"/>
                </a:solidFill>
                <a:latin typeface="Calibri" panose="020F0502020204030204" pitchFamily="34" charset="0"/>
              </a:rPr>
              <a:t>Un réseau de scientifiques actifs dans le domaine </a:t>
            </a:r>
            <a:r>
              <a:rPr lang="fr-FR" sz="1500" b="1" dirty="0" smtClean="0">
                <a:solidFill>
                  <a:srgbClr val="4F81BD"/>
                </a:solidFill>
                <a:latin typeface="Calibri" panose="020F0502020204030204" pitchFamily="34" charset="0"/>
              </a:rPr>
              <a:t>multidisciplinaire, fondamental </a:t>
            </a:r>
            <a:r>
              <a:rPr lang="fr-FR" sz="1500" b="1" dirty="0">
                <a:solidFill>
                  <a:srgbClr val="4F81BD"/>
                </a:solidFill>
                <a:latin typeface="Calibri" panose="020F0502020204030204" pitchFamily="34" charset="0"/>
              </a:rPr>
              <a:t>et </a:t>
            </a:r>
            <a:r>
              <a:rPr lang="fr-FR" sz="1500" b="1" dirty="0" smtClean="0">
                <a:solidFill>
                  <a:srgbClr val="4F81BD"/>
                </a:solidFill>
                <a:latin typeface="Calibri" panose="020F0502020204030204" pitchFamily="34" charset="0"/>
              </a:rPr>
              <a:t>appliqué</a:t>
            </a:r>
            <a:r>
              <a:rPr lang="fr-FR" sz="15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fr-FR" sz="1500" dirty="0">
                <a:solidFill>
                  <a:srgbClr val="000000"/>
                </a:solidFill>
                <a:latin typeface="Calibri" panose="020F0502020204030204" pitchFamily="34" charset="0"/>
              </a:rPr>
              <a:t>de la radio</a:t>
            </a:r>
            <a:endParaRPr lang="fr-FR" sz="15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spcBef>
                <a:spcPts val="0"/>
              </a:spcBef>
              <a:spcAft>
                <a:spcPts val="0"/>
              </a:spcAft>
              <a:tabLst>
                <a:tab pos="914400" algn="l"/>
              </a:tabLst>
            </a:pPr>
            <a:r>
              <a:rPr lang="fr-FR" sz="1500" dirty="0">
                <a:solidFill>
                  <a:srgbClr val="000000"/>
                </a:solidFill>
                <a:latin typeface="Calibri" panose="020F0502020204030204" pitchFamily="34" charset="0"/>
              </a:rPr>
              <a:t>10 « commissions » </a:t>
            </a:r>
            <a:r>
              <a:rPr lang="fr-FR" sz="15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thématiques, couvrant </a:t>
            </a:r>
            <a:r>
              <a:rPr lang="fr-FR" sz="1500" b="1" dirty="0">
                <a:solidFill>
                  <a:srgbClr val="4F81BD"/>
                </a:solidFill>
                <a:latin typeface="Calibri" panose="020F0502020204030204" pitchFamily="34" charset="0"/>
              </a:rPr>
              <a:t>toutes les fréquences </a:t>
            </a:r>
            <a:r>
              <a:rPr lang="fr-FR" sz="1500" dirty="0">
                <a:solidFill>
                  <a:srgbClr val="000000"/>
                </a:solidFill>
                <a:latin typeface="Calibri" panose="020F0502020204030204" pitchFamily="34" charset="0"/>
              </a:rPr>
              <a:t>jusqu’à l’optique</a:t>
            </a:r>
            <a:endParaRPr lang="fr-FR" sz="15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spcBef>
                <a:spcPts val="0"/>
              </a:spcBef>
              <a:spcAft>
                <a:spcPts val="0"/>
              </a:spcAft>
              <a:tabLst>
                <a:tab pos="914400" algn="l"/>
              </a:tabLst>
            </a:pPr>
            <a:r>
              <a:rPr lang="fr-FR" sz="1500" dirty="0">
                <a:solidFill>
                  <a:srgbClr val="000000"/>
                </a:solidFill>
                <a:latin typeface="Calibri" panose="020F0502020204030204" pitchFamily="34" charset="0"/>
              </a:rPr>
              <a:t>Une association avec un fonctionnement </a:t>
            </a:r>
            <a:r>
              <a:rPr lang="fr-FR" sz="1500" b="1" dirty="0">
                <a:solidFill>
                  <a:srgbClr val="4F81BD"/>
                </a:solidFill>
                <a:latin typeface="Calibri" panose="020F0502020204030204" pitchFamily="34" charset="0"/>
              </a:rPr>
              <a:t>dynamique et souple, ouverte à tous</a:t>
            </a:r>
            <a:endParaRPr lang="fr-FR" sz="15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500" b="1" dirty="0" smtClean="0"/>
              <a:t>Pourquoi ?</a:t>
            </a:r>
            <a:endParaRPr lang="fr-FR" sz="1500" b="1" dirty="0"/>
          </a:p>
          <a:p>
            <a:pPr lvl="1" algn="just">
              <a:spcBef>
                <a:spcPts val="0"/>
              </a:spcBef>
              <a:spcAft>
                <a:spcPts val="0"/>
              </a:spcAft>
            </a:pPr>
            <a:r>
              <a:rPr lang="fr-FR" sz="1500" dirty="0" smtClean="0"/>
              <a:t>Un rôle </a:t>
            </a:r>
            <a:r>
              <a:rPr lang="fr-FR" sz="1500" b="1" dirty="0" smtClean="0">
                <a:solidFill>
                  <a:schemeClr val="accent1"/>
                </a:solidFill>
              </a:rPr>
              <a:t>d’animation de la communauté</a:t>
            </a:r>
            <a:r>
              <a:rPr lang="fr-FR" sz="1500" dirty="0" smtClean="0"/>
              <a:t>, </a:t>
            </a:r>
            <a:r>
              <a:rPr lang="fr-FR" sz="1500" dirty="0"/>
              <a:t>sous l’égide de l’Académie des Sciences</a:t>
            </a:r>
          </a:p>
          <a:p>
            <a:pPr lvl="1" algn="just">
              <a:spcBef>
                <a:spcPts val="0"/>
              </a:spcBef>
              <a:spcAft>
                <a:spcPts val="0"/>
              </a:spcAft>
            </a:pPr>
            <a:r>
              <a:rPr lang="fr-FR" sz="1500" dirty="0" smtClean="0"/>
              <a:t>Un instrument de mise en valeur du domaine des « </a:t>
            </a:r>
            <a:r>
              <a:rPr lang="fr-FR" sz="1500" dirty="0" err="1" smtClean="0"/>
              <a:t>radiosciences</a:t>
            </a:r>
            <a:r>
              <a:rPr lang="fr-FR" sz="1500" dirty="0" smtClean="0"/>
              <a:t> »</a:t>
            </a:r>
          </a:p>
          <a:p>
            <a:pPr lvl="1" algn="just">
              <a:spcBef>
                <a:spcPts val="0"/>
              </a:spcBef>
              <a:spcAft>
                <a:spcPts val="0"/>
              </a:spcAft>
            </a:pPr>
            <a:r>
              <a:rPr lang="fr-FR" sz="1500" dirty="0" smtClean="0"/>
              <a:t>Un outil d’accompagnement et d’aide à l’émergence </a:t>
            </a:r>
            <a:r>
              <a:rPr lang="fr-FR" sz="1500" b="1" dirty="0">
                <a:solidFill>
                  <a:schemeClr val="accent1"/>
                </a:solidFill>
              </a:rPr>
              <a:t>des jeunes </a:t>
            </a:r>
            <a:r>
              <a:rPr lang="fr-FR" sz="1500" b="1" dirty="0" smtClean="0">
                <a:solidFill>
                  <a:schemeClr val="accent1"/>
                </a:solidFill>
              </a:rPr>
              <a:t>chercheurs / chercheuses</a:t>
            </a:r>
            <a:endParaRPr lang="fr-FR" sz="1500" b="1" dirty="0">
              <a:solidFill>
                <a:schemeClr val="accent1"/>
              </a:solidFill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500" b="1" dirty="0" smtClean="0"/>
              <a:t>Comment ?</a:t>
            </a:r>
            <a:endParaRPr lang="fr-FR" sz="1500" b="1" dirty="0"/>
          </a:p>
          <a:p>
            <a:pPr lvl="1" algn="just">
              <a:spcBef>
                <a:spcPts val="0"/>
              </a:spcBef>
              <a:spcAft>
                <a:spcPts val="0"/>
              </a:spcAft>
            </a:pPr>
            <a:r>
              <a:rPr lang="fr-FR" sz="1500" b="1" dirty="0" smtClean="0">
                <a:solidFill>
                  <a:schemeClr val="accent1"/>
                </a:solidFill>
              </a:rPr>
              <a:t>Par des journées scientifiques annuelles </a:t>
            </a:r>
            <a:r>
              <a:rPr lang="fr-FR" sz="1500" dirty="0" smtClean="0"/>
              <a:t>(thématiques et ouvertes) </a:t>
            </a:r>
            <a:r>
              <a:rPr lang="fr-FR" sz="1500" dirty="0"/>
              <a:t>et </a:t>
            </a:r>
            <a:r>
              <a:rPr lang="fr-FR" sz="1500" dirty="0" smtClean="0"/>
              <a:t>publications </a:t>
            </a:r>
            <a:r>
              <a:rPr lang="fr-FR" sz="1500" dirty="0"/>
              <a:t>associées</a:t>
            </a:r>
          </a:p>
          <a:p>
            <a:pPr lvl="1" algn="just">
              <a:spcBef>
                <a:spcPts val="0"/>
              </a:spcBef>
              <a:spcAft>
                <a:spcPts val="0"/>
              </a:spcAft>
            </a:pPr>
            <a:r>
              <a:rPr lang="fr-FR" sz="1500" dirty="0" smtClean="0"/>
              <a:t>Par des distinctions : </a:t>
            </a:r>
            <a:r>
              <a:rPr lang="fr-FR" sz="1500" b="1" dirty="0">
                <a:solidFill>
                  <a:schemeClr val="accent1"/>
                </a:solidFill>
              </a:rPr>
              <a:t>médaille du CNFRS, Prix de thèse, prix jeune chercheur</a:t>
            </a:r>
            <a:r>
              <a:rPr lang="fr-FR" sz="1500" dirty="0" smtClean="0"/>
              <a:t>…</a:t>
            </a:r>
            <a:endParaRPr lang="fr-FR" sz="1500" dirty="0"/>
          </a:p>
          <a:p>
            <a:pPr lvl="1" algn="just">
              <a:spcBef>
                <a:spcPts val="0"/>
              </a:spcBef>
              <a:spcAft>
                <a:spcPts val="0"/>
              </a:spcAft>
            </a:pPr>
            <a:r>
              <a:rPr lang="fr-FR" sz="1500" dirty="0" smtClean="0"/>
              <a:t>Par la participation et des soutiens aux </a:t>
            </a:r>
            <a:r>
              <a:rPr lang="fr-FR" sz="1500" b="1" dirty="0" smtClean="0">
                <a:solidFill>
                  <a:schemeClr val="accent1"/>
                </a:solidFill>
              </a:rPr>
              <a:t>« </a:t>
            </a:r>
            <a:r>
              <a:rPr lang="fr-FR" sz="1500" b="1" dirty="0" err="1" smtClean="0">
                <a:solidFill>
                  <a:schemeClr val="accent1"/>
                </a:solidFill>
              </a:rPr>
              <a:t>flagships</a:t>
            </a:r>
            <a:r>
              <a:rPr lang="fr-FR" sz="1500" b="1" dirty="0" smtClean="0">
                <a:solidFill>
                  <a:schemeClr val="accent1"/>
                </a:solidFill>
              </a:rPr>
              <a:t> » internationaux de </a:t>
            </a:r>
            <a:r>
              <a:rPr lang="fr-FR" sz="1500" b="1" dirty="0" smtClean="0">
                <a:solidFill>
                  <a:schemeClr val="accent1"/>
                </a:solidFill>
              </a:rPr>
              <a:t>l’URSI »</a:t>
            </a:r>
            <a:endParaRPr lang="fr-FR" sz="1500" b="1" dirty="0" smtClean="0">
              <a:solidFill>
                <a:schemeClr val="accent1"/>
              </a:solidFill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500" b="1" dirty="0" smtClean="0"/>
              <a:t>Qui </a:t>
            </a:r>
            <a:r>
              <a:rPr lang="fr-FR" sz="1500" b="1" dirty="0"/>
              <a:t>?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500" b="1" dirty="0">
                <a:solidFill>
                  <a:schemeClr val="accent1"/>
                </a:solidFill>
              </a:rPr>
              <a:t>Inscription libre</a:t>
            </a:r>
            <a:r>
              <a:rPr lang="fr-FR" sz="1500" dirty="0"/>
              <a:t> pour tout scientifique actif dans le </a:t>
            </a:r>
            <a:r>
              <a:rPr lang="fr-FR" sz="1500" dirty="0" smtClean="0"/>
              <a:t>domaine</a:t>
            </a:r>
            <a:endParaRPr lang="fr-FR" sz="1500" dirty="0"/>
          </a:p>
        </p:txBody>
      </p:sp>
      <p:sp>
        <p:nvSpPr>
          <p:cNvPr id="4" name="Rectangle 3"/>
          <p:cNvSpPr/>
          <p:nvPr/>
        </p:nvSpPr>
        <p:spPr>
          <a:xfrm>
            <a:off x="1012500" y="5517232"/>
            <a:ext cx="71190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/>
              <a:t>Toutes informations sur : </a:t>
            </a:r>
            <a:r>
              <a:rPr lang="fr-FR" sz="2400" b="1" dirty="0" smtClean="0">
                <a:solidFill>
                  <a:srgbClr val="4376B3"/>
                </a:solidFill>
              </a:rPr>
              <a:t>https</a:t>
            </a:r>
            <a:r>
              <a:rPr lang="fr-FR" sz="2400" b="1" dirty="0">
                <a:solidFill>
                  <a:srgbClr val="4376B3"/>
                </a:solidFill>
              </a:rPr>
              <a:t>://www.ursi-france.org/</a:t>
            </a:r>
          </a:p>
        </p:txBody>
      </p:sp>
    </p:spTree>
    <p:extLst>
      <p:ext uri="{BB962C8B-B14F-4D97-AF65-F5344CB8AC3E}">
        <p14:creationId xmlns:p14="http://schemas.microsoft.com/office/powerpoint/2010/main" val="2422095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7907</TotalTime>
  <Words>40</Words>
  <Application>Microsoft Office PowerPoint</Application>
  <PresentationFormat>Affichage à l'écran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Thème Office</vt:lpstr>
      <vt:lpstr>URSI-France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Assemblée Générale d’URSI France</dc:title>
  <dc:creator>SIZUN</dc:creator>
  <cp:lastModifiedBy>sibille</cp:lastModifiedBy>
  <cp:revision>183</cp:revision>
  <cp:lastPrinted>2019-02-10T19:42:17Z</cp:lastPrinted>
  <dcterms:created xsi:type="dcterms:W3CDTF">2017-01-23T12:36:03Z</dcterms:created>
  <dcterms:modified xsi:type="dcterms:W3CDTF">2024-03-20T15:03:22Z</dcterms:modified>
</cp:coreProperties>
</file>